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6" autoAdjust="0"/>
    <p:restoredTop sz="94660"/>
  </p:normalViewPr>
  <p:slideViewPr>
    <p:cSldViewPr snapToGrid="0">
      <p:cViewPr varScale="1">
        <p:scale>
          <a:sx n="60" d="100"/>
          <a:sy n="60"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6B4FF-F8DA-48C5-9D45-54A633AC6C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12B266-4814-4D05-8BC1-754A42A969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24837D-6F8B-42FC-8541-E766970D6CD2}"/>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DC81BE57-9435-4FE7-99A6-9C2177ACE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3C8A1-502F-49B6-B938-5782E00A6CDA}"/>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22436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012D3-3EB1-4ABB-8F25-6BC89B3E35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F80C4F-812D-43E5-A078-7757308968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B33EF4-8E44-47CE-8173-D1E5822F3410}"/>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765228DD-C98D-455C-99F9-362A76133C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3C191-F009-46B2-ACB7-D4B9ADBA6675}"/>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265152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1F3DE4-4D2B-4658-A638-C27465F411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58A794-BE47-47C6-87B4-6F0BD58571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D1143-FC87-49E0-A3C7-6C15D33C84BC}"/>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E760CDD7-245D-42E3-96FB-E0C22F0C44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7824D-8BFE-4849-8E9E-60DD22858780}"/>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206924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31129-950D-4D0D-9BCE-A8EBA8934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8138DA-5DC9-4943-ABC3-AE695C155EE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BA5DB5-09FF-48CE-AF73-F4A97424C53D}"/>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00F66BA0-137F-40DA-8C4B-9DE6F8DFE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C85D8E-C9FF-49AC-A662-C1A76487AF99}"/>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206305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69CE0-71AF-443B-8CD7-9F5C96156B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DE61E1-7EC1-496D-A3E5-153B485374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34E436B-D76B-4721-9672-337FF5915439}"/>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45ECE4BA-8AF9-4712-BB98-EC9924A1C4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CC380-30F1-4F19-81A7-61BA1290112F}"/>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17179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2786-0D68-4015-B938-711195822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C8C11B-FF6E-4EB6-85B6-F2B499203F7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B92D48-5A28-4C65-A868-D0B8C05642A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E60D00-5E07-47FC-A915-4B8DB4F751C2}"/>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6" name="Footer Placeholder 5">
            <a:extLst>
              <a:ext uri="{FF2B5EF4-FFF2-40B4-BE49-F238E27FC236}">
                <a16:creationId xmlns:a16="http://schemas.microsoft.com/office/drawing/2014/main" id="{5FED75A7-2169-4311-B22C-080E83EFC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BEC0B8-45D1-44D9-B89C-C50DA9207A3A}"/>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300304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3C38D-5B7F-402B-83E2-C82ACB09A3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D9754-3DD8-4CE1-87E6-39DAE5C35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0F44D77-FA0D-41AC-A6FA-0DF9AD0C34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EDE115-D937-4678-ACE5-76E3E9DB5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7869B30-9C1A-49FE-8EE6-C3F2B534A1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87D320-B90E-475D-AE6E-8E2A450A8F89}"/>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8" name="Footer Placeholder 7">
            <a:extLst>
              <a:ext uri="{FF2B5EF4-FFF2-40B4-BE49-F238E27FC236}">
                <a16:creationId xmlns:a16="http://schemas.microsoft.com/office/drawing/2014/main" id="{53A42BEA-C8E4-46AF-9DF6-FEF07AD40B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51B790-CBC1-4801-87D5-570A848381EC}"/>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48086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C847-018B-4C0A-804B-84F2E70E46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1BCAD6-34DD-40A2-9B6C-F6CED67E4F1E}"/>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4" name="Footer Placeholder 3">
            <a:extLst>
              <a:ext uri="{FF2B5EF4-FFF2-40B4-BE49-F238E27FC236}">
                <a16:creationId xmlns:a16="http://schemas.microsoft.com/office/drawing/2014/main" id="{2C633FCD-F704-4B2A-9C22-30EA5EC0D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AAF912-83A8-455A-961E-9EEF9D5D8740}"/>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1507794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DA6A71-D204-4E1B-8D3F-10F8B451D508}"/>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3" name="Footer Placeholder 2">
            <a:extLst>
              <a:ext uri="{FF2B5EF4-FFF2-40B4-BE49-F238E27FC236}">
                <a16:creationId xmlns:a16="http://schemas.microsoft.com/office/drawing/2014/main" id="{51BFC166-2AE3-45F2-AEE2-1F72AC59F9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2AED3E-2ADB-4A59-ABB3-FD99E37246EE}"/>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4042119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11EC-1238-45A4-907F-AB2452585F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E7D989-E542-4683-A638-ADAF84FFFF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832001-D92F-4C77-A867-987083463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776FB1-821F-4365-9320-CD9D581EDA05}"/>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6" name="Footer Placeholder 5">
            <a:extLst>
              <a:ext uri="{FF2B5EF4-FFF2-40B4-BE49-F238E27FC236}">
                <a16:creationId xmlns:a16="http://schemas.microsoft.com/office/drawing/2014/main" id="{D01F44FA-3579-40E9-A316-B485F4FA46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FD61B4-26E1-493C-8050-C6BAF8E192FA}"/>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3684996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B06A-7333-4291-92E5-C155BE05B4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2562EB-F1C2-4887-8EDF-B122113A14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C6B393-EA49-45E7-877B-306842FC9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96A6BD-9C27-43B7-8F5E-2349CF4BC7EB}"/>
              </a:ext>
            </a:extLst>
          </p:cNvPr>
          <p:cNvSpPr>
            <a:spLocks noGrp="1"/>
          </p:cNvSpPr>
          <p:nvPr>
            <p:ph type="dt" sz="half" idx="10"/>
          </p:nvPr>
        </p:nvSpPr>
        <p:spPr/>
        <p:txBody>
          <a:bodyPr/>
          <a:lstStyle/>
          <a:p>
            <a:fld id="{2DB4B0CD-2900-4FBA-9CC2-C816508D9928}" type="datetimeFigureOut">
              <a:rPr lang="en-US" smtClean="0"/>
              <a:t>11/8/2017</a:t>
            </a:fld>
            <a:endParaRPr lang="en-US"/>
          </a:p>
        </p:txBody>
      </p:sp>
      <p:sp>
        <p:nvSpPr>
          <p:cNvPr id="6" name="Footer Placeholder 5">
            <a:extLst>
              <a:ext uri="{FF2B5EF4-FFF2-40B4-BE49-F238E27FC236}">
                <a16:creationId xmlns:a16="http://schemas.microsoft.com/office/drawing/2014/main" id="{54CAEB45-0527-4B38-BCB1-84C9D1631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8B3AE6-22E7-4BAF-82A5-772E43C0B20C}"/>
              </a:ext>
            </a:extLst>
          </p:cNvPr>
          <p:cNvSpPr>
            <a:spLocks noGrp="1"/>
          </p:cNvSpPr>
          <p:nvPr>
            <p:ph type="sldNum" sz="quarter" idx="12"/>
          </p:nvPr>
        </p:nvSpPr>
        <p:spPr/>
        <p:txBody>
          <a:bodyPr/>
          <a:lstStyle/>
          <a:p>
            <a:fld id="{0BFA523D-776E-4D6C-8D26-5055C1977D69}" type="slidenum">
              <a:rPr lang="en-US" smtClean="0"/>
              <a:t>‹#›</a:t>
            </a:fld>
            <a:endParaRPr lang="en-US"/>
          </a:p>
        </p:txBody>
      </p:sp>
    </p:spTree>
    <p:extLst>
      <p:ext uri="{BB962C8B-B14F-4D97-AF65-F5344CB8AC3E}">
        <p14:creationId xmlns:p14="http://schemas.microsoft.com/office/powerpoint/2010/main" val="1902226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71DBF0-2D19-4513-B527-656DE474B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81E0DC-8BDF-4276-8514-B9E0938E2C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55C2AA-BD71-4364-A961-2621016EF8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4B0CD-2900-4FBA-9CC2-C816508D9928}" type="datetimeFigureOut">
              <a:rPr lang="en-US" smtClean="0"/>
              <a:t>11/8/2017</a:t>
            </a:fld>
            <a:endParaRPr lang="en-US"/>
          </a:p>
        </p:txBody>
      </p:sp>
      <p:sp>
        <p:nvSpPr>
          <p:cNvPr id="5" name="Footer Placeholder 4">
            <a:extLst>
              <a:ext uri="{FF2B5EF4-FFF2-40B4-BE49-F238E27FC236}">
                <a16:creationId xmlns:a16="http://schemas.microsoft.com/office/drawing/2014/main" id="{4FB4CF7A-B8C8-4A4E-9975-8427B8F9EA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D1C552-505E-425C-9065-6458DE9E21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A523D-776E-4D6C-8D26-5055C1977D69}" type="slidenum">
              <a:rPr lang="en-US" smtClean="0"/>
              <a:t>‹#›</a:t>
            </a:fld>
            <a:endParaRPr lang="en-US"/>
          </a:p>
        </p:txBody>
      </p:sp>
    </p:spTree>
    <p:extLst>
      <p:ext uri="{BB962C8B-B14F-4D97-AF65-F5344CB8AC3E}">
        <p14:creationId xmlns:p14="http://schemas.microsoft.com/office/powerpoint/2010/main" val="3056873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68EAC-7B40-4714-B305-926B937BB99C}"/>
              </a:ext>
            </a:extLst>
          </p:cNvPr>
          <p:cNvSpPr>
            <a:spLocks noGrp="1"/>
          </p:cNvSpPr>
          <p:nvPr>
            <p:ph type="ctrTitle"/>
          </p:nvPr>
        </p:nvSpPr>
        <p:spPr/>
        <p:txBody>
          <a:bodyPr/>
          <a:lstStyle/>
          <a:p>
            <a:r>
              <a:rPr lang="en-US" dirty="0">
                <a:latin typeface="Bodoni MT Black" panose="02070A03080606020203" pitchFamily="18" charset="0"/>
              </a:rPr>
              <a:t>SETTING CONTEXT</a:t>
            </a:r>
          </a:p>
        </p:txBody>
      </p:sp>
      <p:sp>
        <p:nvSpPr>
          <p:cNvPr id="3" name="Subtitle 2">
            <a:extLst>
              <a:ext uri="{FF2B5EF4-FFF2-40B4-BE49-F238E27FC236}">
                <a16:creationId xmlns:a16="http://schemas.microsoft.com/office/drawing/2014/main" id="{28BCF9F1-7BF6-4D12-9DE7-64A3DF2CF1CB}"/>
              </a:ext>
            </a:extLst>
          </p:cNvPr>
          <p:cNvSpPr>
            <a:spLocks noGrp="1"/>
          </p:cNvSpPr>
          <p:nvPr>
            <p:ph type="subTitle" idx="1"/>
          </p:nvPr>
        </p:nvSpPr>
        <p:spPr/>
        <p:txBody>
          <a:bodyPr/>
          <a:lstStyle/>
          <a:p>
            <a:r>
              <a:rPr lang="en-US" dirty="0">
                <a:latin typeface="Arial Black" panose="020B0A04020102020204" pitchFamily="34" charset="0"/>
              </a:rPr>
              <a:t>CORE:  Genre Apprentice</a:t>
            </a:r>
          </a:p>
        </p:txBody>
      </p:sp>
    </p:spTree>
    <p:extLst>
      <p:ext uri="{BB962C8B-B14F-4D97-AF65-F5344CB8AC3E}">
        <p14:creationId xmlns:p14="http://schemas.microsoft.com/office/powerpoint/2010/main" val="271703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6E9DEE4-0A25-41E5-8D0C-40F7CAC58674}"/>
              </a:ext>
            </a:extLst>
          </p:cNvPr>
          <p:cNvSpPr txBox="1"/>
          <p:nvPr/>
        </p:nvSpPr>
        <p:spPr>
          <a:xfrm>
            <a:off x="208547" y="830997"/>
            <a:ext cx="11646569" cy="6093976"/>
          </a:xfrm>
          <a:prstGeom prst="rect">
            <a:avLst/>
          </a:prstGeom>
          <a:noFill/>
        </p:spPr>
        <p:txBody>
          <a:bodyPr wrap="square" rtlCol="0">
            <a:spAutoFit/>
          </a:bodyPr>
          <a:lstStyle/>
          <a:p>
            <a:r>
              <a:rPr lang="en-US" sz="3000" dirty="0"/>
              <a:t>Remember that you need to write about 3-5 sentences in a “context” section prior to the start of your actual story/play excerpt.  Here’s what you need:</a:t>
            </a:r>
          </a:p>
          <a:p>
            <a:pPr marL="457200" indent="-457200">
              <a:buFont typeface="Wingdings" panose="05000000000000000000" pitchFamily="2" charset="2"/>
              <a:buChar char="q"/>
            </a:pPr>
            <a:r>
              <a:rPr lang="en-US" sz="3000" dirty="0"/>
              <a:t>Indication of the </a:t>
            </a:r>
            <a:r>
              <a:rPr lang="en-US" sz="3000" b="1" dirty="0">
                <a:solidFill>
                  <a:srgbClr val="C00000"/>
                </a:solidFill>
              </a:rPr>
              <a:t>elements of truth that establish the backdrop </a:t>
            </a:r>
            <a:r>
              <a:rPr lang="en-US" sz="3000" dirty="0"/>
              <a:t>for your story (whether it’s about a real person, an event, a disaster, a trial, etc.)</a:t>
            </a:r>
          </a:p>
          <a:p>
            <a:pPr marL="457200" indent="-457200">
              <a:buFont typeface="Wingdings" panose="05000000000000000000" pitchFamily="2" charset="2"/>
              <a:buChar char="q"/>
            </a:pPr>
            <a:r>
              <a:rPr lang="en-US" sz="3000" dirty="0"/>
              <a:t>Information for the reader about </a:t>
            </a:r>
            <a:r>
              <a:rPr lang="en-US" sz="3000" b="1" dirty="0">
                <a:solidFill>
                  <a:srgbClr val="0070C0"/>
                </a:solidFill>
              </a:rPr>
              <a:t>what may have happened prior to the start of your story</a:t>
            </a:r>
            <a:r>
              <a:rPr lang="en-US" sz="3000" dirty="0">
                <a:solidFill>
                  <a:srgbClr val="0070C0"/>
                </a:solidFill>
              </a:rPr>
              <a:t> </a:t>
            </a:r>
            <a:r>
              <a:rPr lang="en-US" sz="3000" dirty="0"/>
              <a:t>(remember that you are writing just an excerpt of what presumably could be a longer piece)</a:t>
            </a:r>
          </a:p>
          <a:p>
            <a:pPr marL="457200" indent="-457200">
              <a:buFont typeface="Wingdings" panose="05000000000000000000" pitchFamily="2" charset="2"/>
              <a:buChar char="q"/>
            </a:pPr>
            <a:r>
              <a:rPr lang="en-US" sz="3000" dirty="0"/>
              <a:t>Identification of your </a:t>
            </a:r>
            <a:r>
              <a:rPr lang="en-US" sz="3000" b="1" dirty="0">
                <a:solidFill>
                  <a:srgbClr val="00B050"/>
                </a:solidFill>
              </a:rPr>
              <a:t>narrator</a:t>
            </a:r>
            <a:r>
              <a:rPr lang="en-US" sz="3000" dirty="0"/>
              <a:t> (if it’s told in first person, who is the “I” narrator?)</a:t>
            </a:r>
          </a:p>
          <a:p>
            <a:pPr algn="ctr"/>
            <a:r>
              <a:rPr lang="en-US" sz="3000" b="1" dirty="0">
                <a:solidFill>
                  <a:srgbClr val="7030A0"/>
                </a:solidFill>
                <a:sym typeface="Wingdings" panose="05000000000000000000" pitchFamily="2" charset="2"/>
              </a:rPr>
              <a:t></a:t>
            </a:r>
            <a:r>
              <a:rPr lang="en-US" sz="3000" b="1" dirty="0">
                <a:solidFill>
                  <a:srgbClr val="7030A0"/>
                </a:solidFill>
              </a:rPr>
              <a:t>If you write a play excerpt, you also need a cast of characters </a:t>
            </a:r>
          </a:p>
          <a:p>
            <a:pPr algn="ctr"/>
            <a:r>
              <a:rPr lang="en-US" sz="3000" b="1" dirty="0">
                <a:solidFill>
                  <a:srgbClr val="7030A0"/>
                </a:solidFill>
              </a:rPr>
              <a:t>with a brief explanation of who they are</a:t>
            </a:r>
          </a:p>
        </p:txBody>
      </p:sp>
      <p:sp>
        <p:nvSpPr>
          <p:cNvPr id="5" name="Rectangle 4">
            <a:extLst>
              <a:ext uri="{FF2B5EF4-FFF2-40B4-BE49-F238E27FC236}">
                <a16:creationId xmlns:a16="http://schemas.microsoft.com/office/drawing/2014/main" id="{5B9ACD08-680F-4A0A-BA15-F6876D37325F}"/>
              </a:ext>
            </a:extLst>
          </p:cNvPr>
          <p:cNvSpPr/>
          <p:nvPr/>
        </p:nvSpPr>
        <p:spPr>
          <a:xfrm>
            <a:off x="3733172" y="0"/>
            <a:ext cx="4886081" cy="830997"/>
          </a:xfrm>
          <a:prstGeom prst="rect">
            <a:avLst/>
          </a:prstGeom>
          <a:noFill/>
        </p:spPr>
        <p:txBody>
          <a:bodyPr wrap="none" lIns="91440" tIns="45720" rIns="91440" bIns="45720">
            <a:spAutoFit/>
          </a:bodyPr>
          <a:lstStyle/>
          <a:p>
            <a:pPr algn="ctr"/>
            <a:r>
              <a:rPr lang="en-US" sz="4800" b="1" cap="none" spc="0" dirty="0">
                <a:ln w="12700">
                  <a:solidFill>
                    <a:schemeClr val="accent1"/>
                  </a:solidFill>
                  <a:prstDash val="solid"/>
                </a:ln>
                <a:solidFill>
                  <a:srgbClr val="FF0066"/>
                </a:solidFill>
                <a:effectLst>
                  <a:outerShdw dist="38100" dir="2640000" algn="bl" rotWithShape="0">
                    <a:schemeClr val="accent1"/>
                  </a:outerShdw>
                </a:effectLst>
              </a:rPr>
              <a:t>SETTING CONTEXT</a:t>
            </a:r>
          </a:p>
        </p:txBody>
      </p:sp>
    </p:spTree>
    <p:extLst>
      <p:ext uri="{BB962C8B-B14F-4D97-AF65-F5344CB8AC3E}">
        <p14:creationId xmlns:p14="http://schemas.microsoft.com/office/powerpoint/2010/main" val="457373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F591CE-8C24-4592-BC0D-0BFC623C83E1}"/>
              </a:ext>
            </a:extLst>
          </p:cNvPr>
          <p:cNvSpPr/>
          <p:nvPr/>
        </p:nvSpPr>
        <p:spPr>
          <a:xfrm>
            <a:off x="131973" y="181701"/>
            <a:ext cx="6344173" cy="830997"/>
          </a:xfrm>
          <a:prstGeom prst="rect">
            <a:avLst/>
          </a:prstGeom>
          <a:noFill/>
        </p:spPr>
        <p:txBody>
          <a:bodyPr wrap="none" lIns="91440" tIns="45720" rIns="91440" bIns="45720">
            <a:spAutoFit/>
          </a:bodyPr>
          <a:lstStyle/>
          <a:p>
            <a:pPr algn="ctr"/>
            <a:r>
              <a:rPr lang="en-US" sz="4800" b="1" dirty="0">
                <a:ln w="12700">
                  <a:solidFill>
                    <a:schemeClr val="accent1"/>
                  </a:solidFill>
                  <a:prstDash val="solid"/>
                </a:ln>
                <a:solidFill>
                  <a:srgbClr val="FF0066"/>
                </a:solidFill>
                <a:effectLst>
                  <a:outerShdw dist="38100" dir="2640000" algn="bl" rotWithShape="0">
                    <a:schemeClr val="accent1"/>
                  </a:outerShdw>
                </a:effectLst>
              </a:rPr>
              <a:t>MODEL</a:t>
            </a:r>
            <a:r>
              <a:rPr lang="en-US" sz="4800" b="1" cap="none" spc="0" dirty="0">
                <a:ln w="12700">
                  <a:solidFill>
                    <a:schemeClr val="accent1"/>
                  </a:solidFill>
                  <a:prstDash val="solid"/>
                </a:ln>
                <a:solidFill>
                  <a:srgbClr val="FF0066"/>
                </a:solidFill>
                <a:effectLst>
                  <a:outerShdw dist="38100" dir="2640000" algn="bl" rotWithShape="0">
                    <a:schemeClr val="accent1"/>
                  </a:outerShdw>
                </a:effectLst>
              </a:rPr>
              <a:t> CONTEXT</a:t>
            </a:r>
            <a:r>
              <a:rPr lang="en-US" sz="2800" b="1" cap="none" spc="0" dirty="0">
                <a:ln w="12700">
                  <a:solidFill>
                    <a:schemeClr val="accent1"/>
                  </a:solidFill>
                  <a:prstDash val="solid"/>
                </a:ln>
                <a:solidFill>
                  <a:srgbClr val="FF0066"/>
                </a:solidFill>
                <a:effectLst>
                  <a:outerShdw dist="38100" dir="2640000" algn="bl" rotWithShape="0">
                    <a:schemeClr val="accent1"/>
                  </a:outerShdw>
                </a:effectLst>
              </a:rPr>
              <a:t>-short story</a:t>
            </a:r>
            <a:endParaRPr lang="en-US" sz="4800" b="1" cap="none" spc="0" dirty="0">
              <a:ln w="12700">
                <a:solidFill>
                  <a:schemeClr val="accent1"/>
                </a:solidFill>
                <a:prstDash val="solid"/>
              </a:ln>
              <a:solidFill>
                <a:srgbClr val="FF0066"/>
              </a:solidFill>
              <a:effectLst>
                <a:outerShdw dist="38100" dir="2640000" algn="bl" rotWithShape="0">
                  <a:schemeClr val="accent1"/>
                </a:outerShdw>
              </a:effectLst>
            </a:endParaRPr>
          </a:p>
        </p:txBody>
      </p:sp>
      <p:sp>
        <p:nvSpPr>
          <p:cNvPr id="3" name="TextBox 2">
            <a:extLst>
              <a:ext uri="{FF2B5EF4-FFF2-40B4-BE49-F238E27FC236}">
                <a16:creationId xmlns:a16="http://schemas.microsoft.com/office/drawing/2014/main" id="{C5743A7F-B88A-4C34-B418-8B06C350C824}"/>
              </a:ext>
            </a:extLst>
          </p:cNvPr>
          <p:cNvSpPr txBox="1"/>
          <p:nvPr/>
        </p:nvSpPr>
        <p:spPr>
          <a:xfrm>
            <a:off x="0" y="1164134"/>
            <a:ext cx="12192000" cy="5693866"/>
          </a:xfrm>
          <a:prstGeom prst="rect">
            <a:avLst/>
          </a:prstGeom>
          <a:noFill/>
        </p:spPr>
        <p:txBody>
          <a:bodyPr wrap="square" rtlCol="0">
            <a:spAutoFit/>
          </a:bodyPr>
          <a:lstStyle/>
          <a:p>
            <a:r>
              <a:rPr lang="en-US" sz="2800" u="sng" dirty="0"/>
              <a:t>Context:</a:t>
            </a:r>
            <a:r>
              <a:rPr lang="en-US" sz="2800" dirty="0"/>
              <a:t>  On </a:t>
            </a:r>
            <a:r>
              <a:rPr lang="en-US" sz="2800" b="1" dirty="0">
                <a:solidFill>
                  <a:srgbClr val="C00000"/>
                </a:solidFill>
              </a:rPr>
              <a:t>May 31, 1889, a catastrophic flood that decimated the town of Johnstown, Pennsylvania</a:t>
            </a:r>
            <a:r>
              <a:rPr lang="en-US" sz="2800" dirty="0"/>
              <a:t> led it to be called the Great Flood of 1889.  The </a:t>
            </a:r>
            <a:r>
              <a:rPr lang="en-US" sz="2800" b="1" dirty="0">
                <a:solidFill>
                  <a:srgbClr val="C00000"/>
                </a:solidFill>
              </a:rPr>
              <a:t>waters of Lake Conemaugh breached the walls of the South Fork Dam as a result of a powerful storm that dropped six to ten inches of rain in a 24-hour period.</a:t>
            </a:r>
            <a:r>
              <a:rPr lang="en-US" sz="2800" dirty="0"/>
              <a:t>  Unlike many other minor floods that plagued Johnstown, the water from the Great Flood of 1889 moved into the valley “with the force of Niagara Falls” as </a:t>
            </a:r>
            <a:r>
              <a:rPr lang="en-US" sz="2800" b="1" dirty="0">
                <a:solidFill>
                  <a:srgbClr val="C00000"/>
                </a:solidFill>
              </a:rPr>
              <a:t>a wall of water 50 feet high enveloped the town</a:t>
            </a:r>
            <a:r>
              <a:rPr lang="en-US" sz="2800" dirty="0"/>
              <a:t>.  The flood ripped buildings off their foundations and </a:t>
            </a:r>
            <a:r>
              <a:rPr lang="en-US" sz="2800" b="1" dirty="0">
                <a:solidFill>
                  <a:srgbClr val="C00000"/>
                </a:solidFill>
              </a:rPr>
              <a:t>caused roughly 2,200 people to perish as a result</a:t>
            </a:r>
            <a:r>
              <a:rPr lang="en-US" sz="2800" dirty="0"/>
              <a:t>.  </a:t>
            </a:r>
            <a:r>
              <a:rPr lang="en-US" sz="2800" b="1" dirty="0">
                <a:solidFill>
                  <a:srgbClr val="0070C0"/>
                </a:solidFill>
              </a:rPr>
              <a:t>Friedrich and his Aunt are two immigrants who had members of their family vanish in the Johnstown Flood.  In the story, they are witness to a court proceeding involving the victims of the flood placing charges upon the South Fork Fishing and Hunting Club for poor maintenance of the South Fork Dam’s walls</a:t>
            </a:r>
            <a:r>
              <a:rPr lang="en-US" sz="2800" dirty="0"/>
              <a:t>.  </a:t>
            </a:r>
            <a:r>
              <a:rPr lang="en-US" sz="2800" b="1" dirty="0">
                <a:solidFill>
                  <a:srgbClr val="00B050"/>
                </a:solidFill>
              </a:rPr>
              <a:t>Friedrich recounts part of the court proceedings and the ultimate verdict.</a:t>
            </a:r>
          </a:p>
        </p:txBody>
      </p:sp>
      <p:sp>
        <p:nvSpPr>
          <p:cNvPr id="5" name="TextBox 4">
            <a:extLst>
              <a:ext uri="{FF2B5EF4-FFF2-40B4-BE49-F238E27FC236}">
                <a16:creationId xmlns:a16="http://schemas.microsoft.com/office/drawing/2014/main" id="{FB30C828-382B-4026-8064-4C14BE182B03}"/>
              </a:ext>
            </a:extLst>
          </p:cNvPr>
          <p:cNvSpPr txBox="1"/>
          <p:nvPr/>
        </p:nvSpPr>
        <p:spPr>
          <a:xfrm>
            <a:off x="7980332" y="30264"/>
            <a:ext cx="3994484" cy="1477328"/>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C00000"/>
                </a:solidFill>
              </a:rPr>
              <a:t>Truth elements</a:t>
            </a:r>
          </a:p>
          <a:p>
            <a:pPr marL="285750" indent="-285750">
              <a:buFont typeface="Arial" panose="020B0604020202020204" pitchFamily="34" charset="0"/>
              <a:buChar char="•"/>
            </a:pPr>
            <a:r>
              <a:rPr lang="en-US" sz="2400" b="1" dirty="0">
                <a:solidFill>
                  <a:srgbClr val="0070C0"/>
                </a:solidFill>
              </a:rPr>
              <a:t>Story prior to this excerpt</a:t>
            </a:r>
          </a:p>
          <a:p>
            <a:pPr marL="285750" indent="-285750">
              <a:buFont typeface="Arial" panose="020B0604020202020204" pitchFamily="34" charset="0"/>
              <a:buChar char="•"/>
            </a:pPr>
            <a:r>
              <a:rPr lang="en-US" sz="2400" b="1" dirty="0">
                <a:solidFill>
                  <a:srgbClr val="00B050"/>
                </a:solidFill>
              </a:rPr>
              <a:t>narrator</a:t>
            </a:r>
          </a:p>
          <a:p>
            <a:endParaRPr lang="en-US" dirty="0"/>
          </a:p>
        </p:txBody>
      </p:sp>
    </p:spTree>
    <p:extLst>
      <p:ext uri="{BB962C8B-B14F-4D97-AF65-F5344CB8AC3E}">
        <p14:creationId xmlns:p14="http://schemas.microsoft.com/office/powerpoint/2010/main" val="291524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A3AAC7-144F-486B-8FC6-F0689FA0006F}"/>
              </a:ext>
            </a:extLst>
          </p:cNvPr>
          <p:cNvSpPr/>
          <p:nvPr/>
        </p:nvSpPr>
        <p:spPr>
          <a:xfrm>
            <a:off x="368969" y="258645"/>
            <a:ext cx="6422720" cy="830997"/>
          </a:xfrm>
          <a:prstGeom prst="rect">
            <a:avLst/>
          </a:prstGeom>
          <a:noFill/>
        </p:spPr>
        <p:txBody>
          <a:bodyPr wrap="none" lIns="91440" tIns="45720" rIns="91440" bIns="45720">
            <a:spAutoFit/>
          </a:bodyPr>
          <a:lstStyle/>
          <a:p>
            <a:pPr algn="ctr"/>
            <a:r>
              <a:rPr lang="en-US" sz="4800" b="1" dirty="0">
                <a:ln w="12700">
                  <a:solidFill>
                    <a:schemeClr val="accent1"/>
                  </a:solidFill>
                  <a:prstDash val="solid"/>
                </a:ln>
                <a:solidFill>
                  <a:srgbClr val="FF0066"/>
                </a:solidFill>
                <a:effectLst>
                  <a:outerShdw dist="38100" dir="2640000" algn="bl" rotWithShape="0">
                    <a:schemeClr val="accent1"/>
                  </a:outerShdw>
                </a:effectLst>
              </a:rPr>
              <a:t>MODEL</a:t>
            </a:r>
            <a:r>
              <a:rPr lang="en-US" sz="4800" b="1" cap="none" spc="0" dirty="0">
                <a:ln w="12700">
                  <a:solidFill>
                    <a:schemeClr val="accent1"/>
                  </a:solidFill>
                  <a:prstDash val="solid"/>
                </a:ln>
                <a:solidFill>
                  <a:srgbClr val="FF0066"/>
                </a:solidFill>
                <a:effectLst>
                  <a:outerShdw dist="38100" dir="2640000" algn="bl" rotWithShape="0">
                    <a:schemeClr val="accent1"/>
                  </a:outerShdw>
                </a:effectLst>
              </a:rPr>
              <a:t> CONTEXT-</a:t>
            </a:r>
            <a:r>
              <a:rPr lang="en-US" sz="2800" b="1" cap="none" spc="0" dirty="0">
                <a:ln w="12700">
                  <a:solidFill>
                    <a:schemeClr val="accent1"/>
                  </a:solidFill>
                  <a:prstDash val="solid"/>
                </a:ln>
                <a:solidFill>
                  <a:srgbClr val="FF0066"/>
                </a:solidFill>
                <a:effectLst>
                  <a:outerShdw dist="38100" dir="2640000" algn="bl" rotWithShape="0">
                    <a:schemeClr val="accent1"/>
                  </a:outerShdw>
                </a:effectLst>
              </a:rPr>
              <a:t>short story</a:t>
            </a:r>
          </a:p>
        </p:txBody>
      </p:sp>
      <p:sp>
        <p:nvSpPr>
          <p:cNvPr id="3" name="TextBox 2">
            <a:extLst>
              <a:ext uri="{FF2B5EF4-FFF2-40B4-BE49-F238E27FC236}">
                <a16:creationId xmlns:a16="http://schemas.microsoft.com/office/drawing/2014/main" id="{142915C5-8B6A-4EAA-B5EB-F60ADAFA8F3E}"/>
              </a:ext>
            </a:extLst>
          </p:cNvPr>
          <p:cNvSpPr txBox="1"/>
          <p:nvPr/>
        </p:nvSpPr>
        <p:spPr>
          <a:xfrm>
            <a:off x="368969" y="1318022"/>
            <a:ext cx="11614484" cy="5539978"/>
          </a:xfrm>
          <a:prstGeom prst="rect">
            <a:avLst/>
          </a:prstGeom>
          <a:noFill/>
        </p:spPr>
        <p:txBody>
          <a:bodyPr wrap="square" rtlCol="0">
            <a:spAutoFit/>
          </a:bodyPr>
          <a:lstStyle/>
          <a:p>
            <a:r>
              <a:rPr lang="en-US" sz="2800" u="sng" dirty="0"/>
              <a:t>Context: </a:t>
            </a:r>
            <a:r>
              <a:rPr lang="en-US" sz="2800" dirty="0"/>
              <a:t>On </a:t>
            </a:r>
            <a:r>
              <a:rPr lang="en-US" sz="2800" b="1" dirty="0">
                <a:solidFill>
                  <a:srgbClr val="C00000"/>
                </a:solidFill>
              </a:rPr>
              <a:t>December 7, 1941, the American Naval Base in Pearl Harbor was brutally attacked by Japanese fighter planes</a:t>
            </a:r>
            <a:r>
              <a:rPr lang="en-US" sz="2800" dirty="0"/>
              <a:t>. The Japanese had prospects on expanding their empire into Asia, and in order to do so, Japan needed to distract the United States. Instead of weakening America, the attack on Pearl Harbor led to a rise of unyielding nationalism throughout the United States. During the brutality, many individuals distinguished themselves and rose above the call of duty. </a:t>
            </a:r>
            <a:r>
              <a:rPr lang="en-US" sz="2800" b="1" dirty="0">
                <a:solidFill>
                  <a:srgbClr val="0070C0"/>
                </a:solidFill>
              </a:rPr>
              <a:t>Doris Miller was an African American man who was confined to working as a mess man on board the </a:t>
            </a:r>
            <a:r>
              <a:rPr lang="en-US" sz="2800" b="1" i="1" dirty="0">
                <a:solidFill>
                  <a:srgbClr val="0070C0"/>
                </a:solidFill>
              </a:rPr>
              <a:t>U.S.S.</a:t>
            </a:r>
            <a:r>
              <a:rPr lang="en-US" sz="2800" b="1" dirty="0">
                <a:solidFill>
                  <a:srgbClr val="0070C0"/>
                </a:solidFill>
              </a:rPr>
              <a:t> </a:t>
            </a:r>
            <a:r>
              <a:rPr lang="en-US" sz="2800" b="1" i="1" dirty="0">
                <a:solidFill>
                  <a:srgbClr val="0070C0"/>
                </a:solidFill>
              </a:rPr>
              <a:t>Arizona. </a:t>
            </a:r>
            <a:r>
              <a:rPr lang="en-US" sz="2800" b="1" dirty="0">
                <a:solidFill>
                  <a:srgbClr val="0070C0"/>
                </a:solidFill>
              </a:rPr>
              <a:t>Due to the color of his skin, Miller was told he would never be able to fight for his country alongside his fellow Americans</a:t>
            </a:r>
            <a:r>
              <a:rPr lang="en-US" sz="2800" dirty="0"/>
              <a:t>. However, he finds his true calling in the Navy on one infamous day: December 7, 1941.  </a:t>
            </a:r>
            <a:r>
              <a:rPr lang="en-US" sz="2800" b="1" dirty="0">
                <a:solidFill>
                  <a:srgbClr val="00B050"/>
                </a:solidFill>
              </a:rPr>
              <a:t>He tells his story </a:t>
            </a:r>
            <a:r>
              <a:rPr lang="en-US" sz="2800" dirty="0"/>
              <a:t>of how a moment changed him forever.</a:t>
            </a:r>
          </a:p>
          <a:p>
            <a:endParaRPr lang="en-US" dirty="0"/>
          </a:p>
        </p:txBody>
      </p:sp>
      <p:sp>
        <p:nvSpPr>
          <p:cNvPr id="4" name="TextBox 3">
            <a:extLst>
              <a:ext uri="{FF2B5EF4-FFF2-40B4-BE49-F238E27FC236}">
                <a16:creationId xmlns:a16="http://schemas.microsoft.com/office/drawing/2014/main" id="{31E8CB32-79C8-4F2B-A496-EFB6CBA9F316}"/>
              </a:ext>
            </a:extLst>
          </p:cNvPr>
          <p:cNvSpPr txBox="1"/>
          <p:nvPr/>
        </p:nvSpPr>
        <p:spPr>
          <a:xfrm>
            <a:off x="7980332" y="30264"/>
            <a:ext cx="3994484" cy="1477328"/>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C00000"/>
                </a:solidFill>
              </a:rPr>
              <a:t>Truth elements</a:t>
            </a:r>
          </a:p>
          <a:p>
            <a:pPr marL="285750" indent="-285750">
              <a:buFont typeface="Arial" panose="020B0604020202020204" pitchFamily="34" charset="0"/>
              <a:buChar char="•"/>
            </a:pPr>
            <a:r>
              <a:rPr lang="en-US" sz="2400" b="1" dirty="0">
                <a:solidFill>
                  <a:srgbClr val="0070C0"/>
                </a:solidFill>
              </a:rPr>
              <a:t>Story prior to this excerpt</a:t>
            </a:r>
          </a:p>
          <a:p>
            <a:pPr marL="285750" indent="-285750">
              <a:buFont typeface="Arial" panose="020B0604020202020204" pitchFamily="34" charset="0"/>
              <a:buChar char="•"/>
            </a:pPr>
            <a:r>
              <a:rPr lang="en-US" sz="2400" b="1" dirty="0">
                <a:solidFill>
                  <a:srgbClr val="00B050"/>
                </a:solidFill>
              </a:rPr>
              <a:t>narrator</a:t>
            </a:r>
          </a:p>
          <a:p>
            <a:endParaRPr lang="en-US" dirty="0"/>
          </a:p>
        </p:txBody>
      </p:sp>
    </p:spTree>
    <p:extLst>
      <p:ext uri="{BB962C8B-B14F-4D97-AF65-F5344CB8AC3E}">
        <p14:creationId xmlns:p14="http://schemas.microsoft.com/office/powerpoint/2010/main" val="372022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01958C-8D1C-42A4-8E06-523E604063D7}"/>
              </a:ext>
            </a:extLst>
          </p:cNvPr>
          <p:cNvSpPr txBox="1"/>
          <p:nvPr/>
        </p:nvSpPr>
        <p:spPr>
          <a:xfrm>
            <a:off x="7980332" y="30264"/>
            <a:ext cx="3994484" cy="1846659"/>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C00000"/>
                </a:solidFill>
              </a:rPr>
              <a:t>Truth elements</a:t>
            </a:r>
          </a:p>
          <a:p>
            <a:pPr marL="285750" indent="-285750">
              <a:buFont typeface="Arial" panose="020B0604020202020204" pitchFamily="34" charset="0"/>
              <a:buChar char="•"/>
            </a:pPr>
            <a:r>
              <a:rPr lang="en-US" sz="2400" b="1" dirty="0">
                <a:solidFill>
                  <a:srgbClr val="0070C0"/>
                </a:solidFill>
              </a:rPr>
              <a:t>Story prior to this excerpt</a:t>
            </a:r>
          </a:p>
          <a:p>
            <a:pPr marL="285750" indent="-285750">
              <a:buFont typeface="Arial" panose="020B0604020202020204" pitchFamily="34" charset="0"/>
              <a:buChar char="•"/>
            </a:pPr>
            <a:r>
              <a:rPr lang="en-US" sz="2400" b="1" dirty="0">
                <a:solidFill>
                  <a:srgbClr val="00B050"/>
                </a:solidFill>
              </a:rPr>
              <a:t>Narrator (not needed here since it’s a play)</a:t>
            </a:r>
          </a:p>
          <a:p>
            <a:endParaRPr lang="en-US" dirty="0"/>
          </a:p>
        </p:txBody>
      </p:sp>
      <p:sp>
        <p:nvSpPr>
          <p:cNvPr id="3" name="Rectangle 2">
            <a:extLst>
              <a:ext uri="{FF2B5EF4-FFF2-40B4-BE49-F238E27FC236}">
                <a16:creationId xmlns:a16="http://schemas.microsoft.com/office/drawing/2014/main" id="{E42B670B-7B21-44A7-92EB-61D4D0E1CCB0}"/>
              </a:ext>
            </a:extLst>
          </p:cNvPr>
          <p:cNvSpPr/>
          <p:nvPr/>
        </p:nvSpPr>
        <p:spPr>
          <a:xfrm>
            <a:off x="209165" y="30264"/>
            <a:ext cx="5874172" cy="830997"/>
          </a:xfrm>
          <a:prstGeom prst="rect">
            <a:avLst/>
          </a:prstGeom>
          <a:noFill/>
        </p:spPr>
        <p:txBody>
          <a:bodyPr wrap="none" lIns="91440" tIns="45720" rIns="91440" bIns="45720">
            <a:spAutoFit/>
          </a:bodyPr>
          <a:lstStyle/>
          <a:p>
            <a:pPr algn="ctr"/>
            <a:r>
              <a:rPr lang="en-US" sz="4800" b="1" dirty="0">
                <a:ln w="12700">
                  <a:solidFill>
                    <a:schemeClr val="accent1"/>
                  </a:solidFill>
                  <a:prstDash val="solid"/>
                </a:ln>
                <a:solidFill>
                  <a:srgbClr val="FF0066"/>
                </a:solidFill>
                <a:effectLst>
                  <a:outerShdw dist="38100" dir="2640000" algn="bl" rotWithShape="0">
                    <a:schemeClr val="accent1"/>
                  </a:outerShdw>
                </a:effectLst>
              </a:rPr>
              <a:t>MODEL</a:t>
            </a:r>
            <a:r>
              <a:rPr lang="en-US" sz="4800" b="1" cap="none" spc="0" dirty="0">
                <a:ln w="12700">
                  <a:solidFill>
                    <a:schemeClr val="accent1"/>
                  </a:solidFill>
                  <a:prstDash val="solid"/>
                </a:ln>
                <a:solidFill>
                  <a:srgbClr val="FF0066"/>
                </a:solidFill>
                <a:effectLst>
                  <a:outerShdw dist="38100" dir="2640000" algn="bl" rotWithShape="0">
                    <a:schemeClr val="accent1"/>
                  </a:outerShdw>
                </a:effectLst>
              </a:rPr>
              <a:t> CONTEXT-play</a:t>
            </a:r>
          </a:p>
        </p:txBody>
      </p:sp>
      <p:sp>
        <p:nvSpPr>
          <p:cNvPr id="4" name="TextBox 3">
            <a:extLst>
              <a:ext uri="{FF2B5EF4-FFF2-40B4-BE49-F238E27FC236}">
                <a16:creationId xmlns:a16="http://schemas.microsoft.com/office/drawing/2014/main" id="{28696D27-1142-40EF-BD66-8B051B8DFDA5}"/>
              </a:ext>
            </a:extLst>
          </p:cNvPr>
          <p:cNvSpPr txBox="1"/>
          <p:nvPr/>
        </p:nvSpPr>
        <p:spPr>
          <a:xfrm>
            <a:off x="209165" y="1251284"/>
            <a:ext cx="11645951" cy="5632311"/>
          </a:xfrm>
          <a:prstGeom prst="rect">
            <a:avLst/>
          </a:prstGeom>
          <a:noFill/>
        </p:spPr>
        <p:txBody>
          <a:bodyPr wrap="square" rtlCol="0">
            <a:spAutoFit/>
          </a:bodyPr>
          <a:lstStyle/>
          <a:p>
            <a:r>
              <a:rPr lang="en-US" sz="2400" b="1" dirty="0"/>
              <a:t>CAST</a:t>
            </a:r>
            <a:r>
              <a:rPr lang="en-US" sz="2400" dirty="0"/>
              <a:t> of characters in the scene</a:t>
            </a:r>
          </a:p>
          <a:p>
            <a:pPr lvl="0"/>
            <a:r>
              <a:rPr lang="en-US" sz="2400" dirty="0"/>
              <a:t>Nora O’Malley:  mother</a:t>
            </a:r>
          </a:p>
          <a:p>
            <a:pPr lvl="0"/>
            <a:r>
              <a:rPr lang="en-US" sz="2400" dirty="0"/>
              <a:t>Seamus O’Malley:  father</a:t>
            </a:r>
          </a:p>
          <a:p>
            <a:pPr lvl="0"/>
            <a:r>
              <a:rPr lang="en-US" sz="2400" dirty="0"/>
              <a:t>Eileen O’Malley:  one of the sick O’Malley twins</a:t>
            </a:r>
          </a:p>
          <a:p>
            <a:pPr lvl="0"/>
            <a:r>
              <a:rPr lang="en-US" sz="2400" dirty="0"/>
              <a:t>Nancy O’Malley:  the other sick O’Malley twin </a:t>
            </a:r>
          </a:p>
          <a:p>
            <a:pPr lvl="0"/>
            <a:r>
              <a:rPr lang="en-US" sz="2400" dirty="0"/>
              <a:t>Dr. Harvey:  physician</a:t>
            </a:r>
          </a:p>
          <a:p>
            <a:pPr lvl="0"/>
            <a:r>
              <a:rPr lang="en-US" sz="2400" dirty="0"/>
              <a:t>Martin:  one of the 3 O’Malley boys</a:t>
            </a:r>
          </a:p>
          <a:p>
            <a:r>
              <a:rPr lang="en-US" sz="2400" dirty="0"/>
              <a:t> </a:t>
            </a:r>
          </a:p>
          <a:p>
            <a:r>
              <a:rPr lang="en-US" sz="2400" b="1" dirty="0"/>
              <a:t>CONTEXT</a:t>
            </a:r>
            <a:r>
              <a:rPr lang="en-US" sz="2400" dirty="0"/>
              <a:t>:  The </a:t>
            </a:r>
            <a:r>
              <a:rPr lang="en-US" sz="2400" b="1" dirty="0">
                <a:solidFill>
                  <a:srgbClr val="0070C0"/>
                </a:solidFill>
              </a:rPr>
              <a:t>O’Malley parents are Irish immigrants now living in Philadelphia in </a:t>
            </a:r>
            <a:r>
              <a:rPr lang="en-US" sz="2400" b="1" dirty="0">
                <a:solidFill>
                  <a:srgbClr val="C00000"/>
                </a:solidFill>
              </a:rPr>
              <a:t>1918</a:t>
            </a:r>
            <a:r>
              <a:rPr lang="en-US" sz="2400" b="1" dirty="0">
                <a:solidFill>
                  <a:srgbClr val="0070C0"/>
                </a:solidFill>
              </a:rPr>
              <a:t>.  They have five young children:  three boys followed by the mother’s long-awaited twin girls.  </a:t>
            </a:r>
            <a:r>
              <a:rPr lang="en-US" sz="2400" b="1" dirty="0">
                <a:solidFill>
                  <a:srgbClr val="C00000"/>
                </a:solidFill>
              </a:rPr>
              <a:t>People have been talking about the recent cases of flu; some have gone to a sanitarium while others have died</a:t>
            </a:r>
            <a:r>
              <a:rPr lang="en-US" sz="2400" dirty="0"/>
              <a:t>.  </a:t>
            </a:r>
            <a:r>
              <a:rPr lang="en-US" sz="2400" b="1" dirty="0">
                <a:solidFill>
                  <a:srgbClr val="0070C0"/>
                </a:solidFill>
              </a:rPr>
              <a:t>Nora, though, has been adamant that she takes good care of her large, healthy family.  Just recently, though, her twins have begun to exhibit symptoms of illness…</a:t>
            </a:r>
          </a:p>
          <a:p>
            <a:r>
              <a:rPr lang="en-US" sz="2400" dirty="0"/>
              <a:t> </a:t>
            </a:r>
            <a:endParaRPr lang="en-US" dirty="0"/>
          </a:p>
        </p:txBody>
      </p:sp>
    </p:spTree>
    <p:extLst>
      <p:ext uri="{BB962C8B-B14F-4D97-AF65-F5344CB8AC3E}">
        <p14:creationId xmlns:p14="http://schemas.microsoft.com/office/powerpoint/2010/main" val="2226800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583</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Black</vt:lpstr>
      <vt:lpstr>Bodoni MT Black</vt:lpstr>
      <vt:lpstr>Calibri</vt:lpstr>
      <vt:lpstr>Calibri Light</vt:lpstr>
      <vt:lpstr>Wingdings</vt:lpstr>
      <vt:lpstr>Office Theme</vt:lpstr>
      <vt:lpstr>SETTING CONTEXT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CONTEXT</dc:title>
  <dc:creator>REMAR, COLLEEN</dc:creator>
  <cp:lastModifiedBy>REMAR, COLLEEN</cp:lastModifiedBy>
  <cp:revision>5</cp:revision>
  <dcterms:created xsi:type="dcterms:W3CDTF">2017-11-08T12:55:52Z</dcterms:created>
  <dcterms:modified xsi:type="dcterms:W3CDTF">2017-11-08T13:06:19Z</dcterms:modified>
</cp:coreProperties>
</file>